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44"/>
  </p:notesMasterIdLst>
  <p:handoutMasterIdLst>
    <p:handoutMasterId r:id="rId45"/>
  </p:handoutMasterIdLst>
  <p:sldIdLst>
    <p:sldId id="1393" r:id="rId8"/>
    <p:sldId id="1690" r:id="rId9"/>
    <p:sldId id="1518" r:id="rId10"/>
    <p:sldId id="1771" r:id="rId11"/>
    <p:sldId id="1776" r:id="rId12"/>
    <p:sldId id="1777" r:id="rId13"/>
    <p:sldId id="1707" r:id="rId14"/>
    <p:sldId id="1773" r:id="rId15"/>
    <p:sldId id="1710" r:id="rId16"/>
    <p:sldId id="1751" r:id="rId17"/>
    <p:sldId id="1756" r:id="rId18"/>
    <p:sldId id="1757" r:id="rId19"/>
    <p:sldId id="1778" r:id="rId20"/>
    <p:sldId id="1760" r:id="rId21"/>
    <p:sldId id="1759" r:id="rId22"/>
    <p:sldId id="1538" r:id="rId23"/>
    <p:sldId id="1575" r:id="rId24"/>
    <p:sldId id="1752" r:id="rId25"/>
    <p:sldId id="1574" r:id="rId26"/>
    <p:sldId id="1578" r:id="rId27"/>
    <p:sldId id="1582" r:id="rId28"/>
    <p:sldId id="1580" r:id="rId29"/>
    <p:sldId id="1577" r:id="rId30"/>
    <p:sldId id="1758" r:id="rId31"/>
    <p:sldId id="1717" r:id="rId32"/>
    <p:sldId id="1754" r:id="rId33"/>
    <p:sldId id="1755" r:id="rId34"/>
    <p:sldId id="1708" r:id="rId35"/>
    <p:sldId id="1709" r:id="rId36"/>
    <p:sldId id="1779" r:id="rId37"/>
    <p:sldId id="1780" r:id="rId38"/>
    <p:sldId id="1764" r:id="rId39"/>
    <p:sldId id="1766" r:id="rId40"/>
    <p:sldId id="1768" r:id="rId41"/>
    <p:sldId id="1782" r:id="rId42"/>
    <p:sldId id="1615" r:id="rId4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690"/>
            <p14:sldId id="1518"/>
            <p14:sldId id="1771"/>
            <p14:sldId id="1776"/>
            <p14:sldId id="1777"/>
            <p14:sldId id="1707"/>
            <p14:sldId id="1773"/>
            <p14:sldId id="1710"/>
            <p14:sldId id="1751"/>
            <p14:sldId id="1756"/>
            <p14:sldId id="1757"/>
            <p14:sldId id="1778"/>
            <p14:sldId id="1760"/>
            <p14:sldId id="1759"/>
            <p14:sldId id="1538"/>
            <p14:sldId id="1575"/>
            <p14:sldId id="1752"/>
            <p14:sldId id="1574"/>
            <p14:sldId id="1578"/>
            <p14:sldId id="1582"/>
            <p14:sldId id="1580"/>
            <p14:sldId id="1577"/>
            <p14:sldId id="1758"/>
            <p14:sldId id="1717"/>
            <p14:sldId id="1754"/>
            <p14:sldId id="1755"/>
            <p14:sldId id="1708"/>
            <p14:sldId id="1709"/>
            <p14:sldId id="1779"/>
            <p14:sldId id="1780"/>
            <p14:sldId id="1764"/>
            <p14:sldId id="1766"/>
            <p14:sldId id="1768"/>
            <p14:sldId id="1782"/>
          </p14:sldIdLst>
        </p14:section>
        <p14:section name="Finalizando" id="{CF622469-3E87-46BA-8ED6-912C47B00EF3}">
          <p14:sldIdLst>
            <p14:sldId id="16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79472" autoAdjust="0"/>
  </p:normalViewPr>
  <p:slideViewPr>
    <p:cSldViewPr>
      <p:cViewPr varScale="1">
        <p:scale>
          <a:sx n="85" d="100"/>
          <a:sy n="85" d="100"/>
        </p:scale>
        <p:origin x="30" y="126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viewProps" Target="viewProps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8/31/2024 8:39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60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86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035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18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006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79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84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396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367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60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4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991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77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11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05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83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9633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5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7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60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4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8670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893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831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0043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973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8/31/2024 8:39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973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22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71D19-D2CF-A847-13C4-06EA5728B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88280C4-261B-F6C1-8215-8F9E1E6DE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86193EB-B98A-5BF4-7DBA-B158733A2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E1AED065-FD9A-FD29-B7EA-B0CA1278D1D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6EC897-E0CB-4BDC-A4D7-63F5C92D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66861B5-D3EF-5AD7-C9E0-E26A552988B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533A88-5097-8D3B-0327-BAF5C5FB29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47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D6DA6-CD1C-6084-3BA4-23EAEC10A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6213B7F-C839-E7CF-38EE-013402AAB4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6C02213-C0B1-B4B9-C2A1-DAF5A6803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338B7D7C-1B10-A1CF-9242-023E77A0F87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F91286-5A85-60C6-521B-8A75C91ED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2695BA20-5CD0-50DB-78B4-3881EF85857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6485DB-B26A-E0AE-395A-C5F89B9E0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0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63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87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31/08/2024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31/08/2024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eda.sh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819973"/>
            <a:ext cx="11201400" cy="1872045"/>
          </a:xfrm>
        </p:spPr>
        <p:txBody>
          <a:bodyPr/>
          <a:lstStyle/>
          <a:p>
            <a:r>
              <a:rPr lang="pt-BR" b="1" dirty="0" err="1"/>
              <a:t>Microservices</a:t>
            </a:r>
            <a:r>
              <a:rPr lang="pt-BR" b="1" dirty="0"/>
              <a:t>, Escalabilidade e </a:t>
            </a:r>
            <a:r>
              <a:rPr lang="pt-BR" b="1" dirty="0" err="1"/>
              <a:t>Kubernetes</a:t>
            </a:r>
            <a:endParaRPr lang="pt-BR" sz="3600" dirty="0"/>
          </a:p>
        </p:txBody>
      </p:sp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E586154-1869-4CFD-B96A-0D02C9051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4237" y="3146455"/>
            <a:ext cx="6111478" cy="1872045"/>
          </a:xfrm>
        </p:spPr>
        <p:txBody>
          <a:bodyPr/>
          <a:lstStyle/>
          <a:p>
            <a:r>
              <a:rPr lang="en-US" b="1" dirty="0"/>
              <a:t>Renato </a:t>
            </a:r>
            <a:r>
              <a:rPr lang="en-US" b="1" dirty="0" err="1"/>
              <a:t>Groffe</a:t>
            </a:r>
            <a:endParaRPr lang="en-US" b="1" dirty="0"/>
          </a:p>
          <a:p>
            <a:r>
              <a:rPr lang="en-US" sz="2800" dirty="0"/>
              <a:t>Microsoft MVP, MTAC</a:t>
            </a:r>
          </a:p>
          <a:p>
            <a:r>
              <a:rPr lang="en-US" sz="2800" dirty="0"/>
              <a:t>linkedin.com/in/</a:t>
            </a:r>
            <a:r>
              <a:rPr lang="en-US" sz="2800" dirty="0" err="1"/>
              <a:t>renatogroffe</a:t>
            </a:r>
            <a:br>
              <a:rPr lang="en-US" sz="2800" dirty="0"/>
            </a:br>
            <a:r>
              <a:rPr lang="en-US" sz="2800" dirty="0"/>
              <a:t>renatogroffe.medium.com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EBBD7B-35A1-4BE2-9F49-F4BD57DCE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037" y="5946344"/>
            <a:ext cx="1675417" cy="80269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07141F8-DB16-4A7F-A2BD-534DD4487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273" y="5841174"/>
            <a:ext cx="1675417" cy="105195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3814D94-6C3E-4E34-CFE5-E266E1D9D4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58" r="31153" b="27022"/>
          <a:stretch/>
        </p:blipFill>
        <p:spPr>
          <a:xfrm>
            <a:off x="9881071" y="2417599"/>
            <a:ext cx="1551503" cy="145771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379DFE2-1511-167F-3C6A-6F8EE55D9A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37" y="3169192"/>
            <a:ext cx="2635624" cy="205249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225D354-198F-6D97-0315-7068C53F3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3689" y="5896190"/>
            <a:ext cx="3483547" cy="9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39175"/>
            <a:ext cx="11889564" cy="917575"/>
          </a:xfrm>
        </p:spPr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Escalabilidade</a:t>
            </a: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DC7865B2-2A8F-8230-9B74-D5D6C224A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12" y="1287462"/>
            <a:ext cx="7562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8155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Por que utilizar containers?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513986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Isolamento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Rapidez na criação de instâncias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Menor dependência o sistema operacional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Facilidade na criação de ambientes de testes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 facilitada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1068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Conceitos importantes sobre containers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496135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Imagem (Linux x Windows)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Volume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Container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Rootless</a:t>
            </a:r>
            <a:r>
              <a:rPr lang="pt-BR" sz="3200" dirty="0">
                <a:solidFill>
                  <a:srgbClr val="494949"/>
                </a:solidFill>
              </a:rPr>
              <a:t> (non-root </a:t>
            </a:r>
            <a:r>
              <a:rPr lang="pt-BR" sz="3200" dirty="0" err="1">
                <a:solidFill>
                  <a:srgbClr val="494949"/>
                </a:solidFill>
              </a:rPr>
              <a:t>user</a:t>
            </a:r>
            <a:r>
              <a:rPr lang="pt-BR" sz="3200" dirty="0">
                <a:solidFill>
                  <a:srgbClr val="494949"/>
                </a:solidFill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987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Containers + Ferramentas + Serviços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36080"/>
            <a:ext cx="6857997" cy="522604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Docker Community </a:t>
            </a:r>
            <a:r>
              <a:rPr lang="pt-BR" sz="2800" b="1" dirty="0" err="1">
                <a:solidFill>
                  <a:srgbClr val="494949"/>
                </a:solidFill>
              </a:rPr>
              <a:t>Edition</a:t>
            </a:r>
            <a:r>
              <a:rPr lang="pt-BR" sz="2800" b="1" dirty="0">
                <a:solidFill>
                  <a:srgbClr val="494949"/>
                </a:solidFill>
              </a:rPr>
              <a:t> / Docker CE</a:t>
            </a:r>
            <a:r>
              <a:rPr lang="pt-BR" sz="2800" dirty="0">
                <a:solidFill>
                  <a:srgbClr val="494949"/>
                </a:solidFill>
              </a:rPr>
              <a:t> (</a:t>
            </a:r>
            <a:r>
              <a:rPr lang="pt-BR" sz="2800" b="1" dirty="0">
                <a:solidFill>
                  <a:srgbClr val="494949"/>
                </a:solidFill>
              </a:rPr>
              <a:t>Windows, Linux, </a:t>
            </a:r>
            <a:r>
              <a:rPr lang="pt-BR" sz="2800" b="1" dirty="0" err="1">
                <a:solidFill>
                  <a:srgbClr val="494949"/>
                </a:solidFill>
              </a:rPr>
              <a:t>macOS</a:t>
            </a:r>
            <a:r>
              <a:rPr lang="pt-BR" sz="28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WSL 2</a:t>
            </a:r>
            <a:r>
              <a:rPr lang="pt-BR" sz="2800" dirty="0">
                <a:solidFill>
                  <a:srgbClr val="494949"/>
                </a:solidFill>
              </a:rPr>
              <a:t> (</a:t>
            </a:r>
            <a:r>
              <a:rPr lang="pt-BR" sz="2800" b="1" dirty="0">
                <a:solidFill>
                  <a:srgbClr val="494949"/>
                </a:solidFill>
              </a:rPr>
              <a:t>Windows </a:t>
            </a:r>
            <a:r>
              <a:rPr lang="pt-BR" sz="2800" b="1" dirty="0" err="1">
                <a:solidFill>
                  <a:srgbClr val="494949"/>
                </a:solidFill>
              </a:rPr>
              <a:t>Subsystem</a:t>
            </a:r>
            <a:r>
              <a:rPr lang="pt-BR" sz="2800" b="1" dirty="0">
                <a:solidFill>
                  <a:srgbClr val="494949"/>
                </a:solidFill>
              </a:rPr>
              <a:t> for Linux</a:t>
            </a:r>
            <a:r>
              <a:rPr lang="pt-BR" sz="28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Docker Hub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>
                <a:solidFill>
                  <a:srgbClr val="494949"/>
                </a:solidFill>
              </a:rPr>
              <a:t>Microsoft </a:t>
            </a:r>
            <a:r>
              <a:rPr lang="pt-BR" sz="2800" b="1" dirty="0" err="1">
                <a:solidFill>
                  <a:srgbClr val="494949"/>
                </a:solidFill>
              </a:rPr>
              <a:t>Artifact</a:t>
            </a:r>
            <a:r>
              <a:rPr lang="pt-BR" sz="2800" b="1" dirty="0">
                <a:solidFill>
                  <a:srgbClr val="494949"/>
                </a:solidFill>
              </a:rPr>
              <a:t>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Play </a:t>
            </a:r>
            <a:r>
              <a:rPr lang="pt-BR" sz="2800" b="1" dirty="0" err="1">
                <a:solidFill>
                  <a:srgbClr val="494949"/>
                </a:solidFill>
              </a:rPr>
              <a:t>with</a:t>
            </a:r>
            <a:r>
              <a:rPr lang="pt-BR" sz="2800" b="1" dirty="0">
                <a:solidFill>
                  <a:srgbClr val="494949"/>
                </a:solidFill>
              </a:rPr>
              <a:t> Docker</a:t>
            </a:r>
          </a:p>
          <a:p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Podman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6923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Containers +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DevOps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439504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Facilidades na implementação de automações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Suporte das principais soluções de mercado como </a:t>
            </a:r>
            <a:r>
              <a:rPr lang="pt-BR" sz="3600" b="1" dirty="0">
                <a:solidFill>
                  <a:srgbClr val="494949"/>
                </a:solidFill>
              </a:rPr>
              <a:t>Azure </a:t>
            </a:r>
            <a:r>
              <a:rPr lang="pt-BR" sz="3600" b="1" dirty="0" err="1">
                <a:solidFill>
                  <a:srgbClr val="494949"/>
                </a:solidFill>
              </a:rPr>
              <a:t>DevOps</a:t>
            </a:r>
            <a:r>
              <a:rPr lang="pt-BR" sz="3600" dirty="0">
                <a:solidFill>
                  <a:srgbClr val="494949"/>
                </a:solidFill>
              </a:rPr>
              <a:t> e </a:t>
            </a:r>
            <a:r>
              <a:rPr lang="pt-BR" sz="3600" b="1" dirty="0">
                <a:solidFill>
                  <a:srgbClr val="494949"/>
                </a:solidFill>
              </a:rPr>
              <a:t>GitHub </a:t>
            </a:r>
            <a:r>
              <a:rPr lang="pt-BR" sz="3600" b="1" dirty="0" err="1">
                <a:solidFill>
                  <a:srgbClr val="494949"/>
                </a:solidFill>
              </a:rPr>
              <a:t>Actions</a:t>
            </a:r>
            <a:endParaRPr lang="pt-BR" sz="3600" b="1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265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Containers e o Microsoft Azure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8382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App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Container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Container </a:t>
            </a:r>
            <a:r>
              <a:rPr lang="pt-BR" sz="2800" dirty="0" err="1">
                <a:solidFill>
                  <a:srgbClr val="494949"/>
                </a:solidFill>
              </a:rPr>
              <a:t>Instances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</a:t>
            </a:r>
            <a:r>
              <a:rPr lang="pt-BR" sz="2800" dirty="0" err="1">
                <a:solidFill>
                  <a:srgbClr val="494949"/>
                </a:solidFill>
              </a:rPr>
              <a:t>Kubernetes</a:t>
            </a:r>
            <a:r>
              <a:rPr lang="pt-BR" sz="2800" dirty="0">
                <a:solidFill>
                  <a:srgbClr val="494949"/>
                </a:solidFill>
              </a:rPr>
              <a:t>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Container Apps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F03BD31-AF32-FF93-8DAF-12F5823B5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1637" y="2859915"/>
            <a:ext cx="1304925" cy="130492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CC08256B-B6AD-6453-72F9-09A396F89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5037" y="3005116"/>
            <a:ext cx="1159724" cy="1159724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BA3F6B0A-463C-4E1A-4395-5F1D920D63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5237" y="1407615"/>
            <a:ext cx="1235925" cy="12359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0CE52283-1023-D2B2-913D-0AEFC20129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64898" y="4945062"/>
            <a:ext cx="1159725" cy="1159725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A9C24A96-AA36-B46B-307D-5D05252079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56837" y="4953000"/>
            <a:ext cx="1219200" cy="1219200"/>
          </a:xfrm>
          <a:prstGeom prst="rect">
            <a:avLst/>
          </a:prstGeom>
        </p:spPr>
      </p:pic>
      <p:pic>
        <p:nvPicPr>
          <p:cNvPr id="14" name="Imagem 1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7ED68ED6-BDFD-1271-797B-828ACB1F95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6637" y="3005116"/>
            <a:ext cx="1788295" cy="178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9420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94596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Também conhecido como </a:t>
            </a:r>
            <a:r>
              <a:rPr lang="pt-BR" sz="2600" b="1" dirty="0">
                <a:solidFill>
                  <a:srgbClr val="494949"/>
                </a:solidFill>
              </a:rPr>
              <a:t>K8s</a:t>
            </a:r>
            <a:r>
              <a:rPr lang="pt-BR" sz="2600" dirty="0">
                <a:solidFill>
                  <a:srgbClr val="494949"/>
                </a:solidFill>
              </a:rPr>
              <a:t> ou </a:t>
            </a:r>
            <a:r>
              <a:rPr lang="pt-BR" sz="2600" b="1" dirty="0" err="1">
                <a:solidFill>
                  <a:srgbClr val="494949"/>
                </a:solidFill>
              </a:rPr>
              <a:t>kube</a:t>
            </a: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Desenvolvido originalmente pela </a:t>
            </a:r>
            <a:r>
              <a:rPr lang="pt-BR" sz="2600" b="1" dirty="0">
                <a:solidFill>
                  <a:srgbClr val="494949"/>
                </a:solidFill>
              </a:rPr>
              <a:t>Google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Mantido pela </a:t>
            </a:r>
            <a:r>
              <a:rPr lang="pt-BR" sz="2600" b="1" dirty="0">
                <a:solidFill>
                  <a:srgbClr val="494949"/>
                </a:solidFill>
              </a:rPr>
              <a:t>Cloud </a:t>
            </a:r>
            <a:r>
              <a:rPr lang="pt-BR" sz="2600" b="1" dirty="0" err="1">
                <a:solidFill>
                  <a:srgbClr val="494949"/>
                </a:solidFill>
              </a:rPr>
              <a:t>Native</a:t>
            </a:r>
            <a:r>
              <a:rPr lang="pt-BR" sz="2600" b="1" dirty="0">
                <a:solidFill>
                  <a:srgbClr val="494949"/>
                </a:solidFill>
              </a:rPr>
              <a:t> </a:t>
            </a:r>
            <a:r>
              <a:rPr lang="pt-BR" sz="2600" b="1" dirty="0" err="1">
                <a:solidFill>
                  <a:srgbClr val="494949"/>
                </a:solidFill>
              </a:rPr>
              <a:t>Computing</a:t>
            </a:r>
            <a:r>
              <a:rPr lang="pt-BR" sz="2600" b="1" dirty="0">
                <a:solidFill>
                  <a:srgbClr val="494949"/>
                </a:solidFill>
              </a:rPr>
              <a:t>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Escrito em </a:t>
            </a:r>
            <a:r>
              <a:rPr lang="pt-BR" sz="2600" b="1" dirty="0">
                <a:solidFill>
                  <a:srgbClr val="494949"/>
                </a:solidFill>
              </a:rPr>
              <a:t>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494949"/>
                </a:solidFill>
              </a:rPr>
              <a:t>Open </a:t>
            </a:r>
            <a:r>
              <a:rPr lang="pt-BR" sz="2600" b="1" dirty="0" err="1">
                <a:solidFill>
                  <a:srgbClr val="494949"/>
                </a:solidFill>
              </a:rPr>
              <a:t>source</a:t>
            </a: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Emuladores </a:t>
            </a:r>
            <a:r>
              <a:rPr lang="pt-BR" sz="2600" b="1" dirty="0">
                <a:solidFill>
                  <a:srgbClr val="494949"/>
                </a:solidFill>
              </a:rPr>
              <a:t>(</a:t>
            </a:r>
            <a:r>
              <a:rPr lang="pt-BR" sz="2600" b="1" dirty="0" err="1">
                <a:solidFill>
                  <a:srgbClr val="494949"/>
                </a:solidFill>
              </a:rPr>
              <a:t>kind</a:t>
            </a:r>
            <a:r>
              <a:rPr lang="pt-BR" sz="2600" b="1" dirty="0">
                <a:solidFill>
                  <a:srgbClr val="494949"/>
                </a:solidFill>
              </a:rPr>
              <a:t>, </a:t>
            </a:r>
            <a:r>
              <a:rPr lang="pt-BR" sz="2600" b="1" dirty="0" err="1">
                <a:solidFill>
                  <a:srgbClr val="494949"/>
                </a:solidFill>
              </a:rPr>
              <a:t>Minikube</a:t>
            </a:r>
            <a:r>
              <a:rPr lang="pt-BR" sz="2600" b="1">
                <a:solidFill>
                  <a:srgbClr val="494949"/>
                </a:solidFill>
              </a:rPr>
              <a:t>...)</a:t>
            </a:r>
            <a:endParaRPr lang="pt-BR" sz="2600" b="1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2684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55509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Cluster com máquina </a:t>
            </a:r>
            <a:r>
              <a:rPr lang="pt-BR" b="1" dirty="0">
                <a:solidFill>
                  <a:srgbClr val="494949"/>
                </a:solidFill>
              </a:rPr>
              <a:t>Master</a:t>
            </a:r>
            <a:r>
              <a:rPr lang="pt-BR" dirty="0">
                <a:solidFill>
                  <a:srgbClr val="494949"/>
                </a:solidFill>
              </a:rPr>
              <a:t> e </a:t>
            </a:r>
            <a:r>
              <a:rPr lang="pt-BR" b="1" dirty="0">
                <a:solidFill>
                  <a:srgbClr val="494949"/>
                </a:solidFill>
              </a:rPr>
              <a:t>Nodes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Criação de objetos através de arquivos no formato </a:t>
            </a:r>
            <a:r>
              <a:rPr lang="pt-BR" b="1" dirty="0">
                <a:solidFill>
                  <a:srgbClr val="494949"/>
                </a:solidFill>
              </a:rPr>
              <a:t>YAML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Diversas funcionalidades para gerenciamento e orquestração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6734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Como o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pode ser útil?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33362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Orquestração de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Autoscaling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Mecanismos de Health </a:t>
            </a:r>
            <a:r>
              <a:rPr lang="pt-BR" sz="3200" dirty="0" err="1">
                <a:solidFill>
                  <a:srgbClr val="494949"/>
                </a:solidFill>
              </a:rPr>
              <a:t>Check</a:t>
            </a: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8B6C46-7777-B053-6033-96AA3AF6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494837" y="2430462"/>
            <a:ext cx="2438400" cy="22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213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B778E72E-83BA-493B-9F57-D64760A57A40}"/>
              </a:ext>
            </a:extLst>
          </p:cNvPr>
          <p:cNvSpPr/>
          <p:nvPr/>
        </p:nvSpPr>
        <p:spPr bwMode="auto">
          <a:xfrm>
            <a:off x="568324" y="2415539"/>
            <a:ext cx="3505200" cy="350520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7F95A67-102A-4E6B-AF94-C6B7D4FC7D1C}"/>
              </a:ext>
            </a:extLst>
          </p:cNvPr>
          <p:cNvGrpSpPr/>
          <p:nvPr/>
        </p:nvGrpSpPr>
        <p:grpSpPr>
          <a:xfrm>
            <a:off x="1932621" y="4449838"/>
            <a:ext cx="838200" cy="1002854"/>
            <a:chOff x="2865437" y="2278062"/>
            <a:chExt cx="1905000" cy="2286000"/>
          </a:xfrm>
        </p:grpSpPr>
        <p:sp>
          <p:nvSpPr>
            <p:cNvPr id="11" name="Retângulo: Único Canto Recortado 10">
              <a:extLst>
                <a:ext uri="{FF2B5EF4-FFF2-40B4-BE49-F238E27FC236}">
                  <a16:creationId xmlns:a16="http://schemas.microsoft.com/office/drawing/2014/main" id="{21A6D5D3-7BAD-4959-B1EE-CDA3995FF2A9}"/>
                </a:ext>
              </a:extLst>
            </p:cNvPr>
            <p:cNvSpPr/>
            <p:nvPr/>
          </p:nvSpPr>
          <p:spPr bwMode="auto">
            <a:xfrm>
              <a:off x="2865437" y="2278062"/>
              <a:ext cx="1905000" cy="2286000"/>
            </a:xfrm>
            <a:prstGeom prst="snip1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ADDC29-25DB-46D9-AE3E-F79CF9596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1011" y="2757963"/>
              <a:ext cx="1633851" cy="1478598"/>
            </a:xfrm>
            <a:prstGeom prst="rect">
              <a:avLst/>
            </a:prstGeom>
          </p:spPr>
        </p:pic>
      </p:grpSp>
      <p:sp>
        <p:nvSpPr>
          <p:cNvPr id="13" name="Retângulo 12">
            <a:extLst>
              <a:ext uri="{FF2B5EF4-FFF2-40B4-BE49-F238E27FC236}">
                <a16:creationId xmlns:a16="http://schemas.microsoft.com/office/drawing/2014/main" id="{F85BBA3A-5635-44FF-AB38-F9F6516835BA}"/>
              </a:ext>
            </a:extLst>
          </p:cNvPr>
          <p:cNvSpPr/>
          <p:nvPr/>
        </p:nvSpPr>
        <p:spPr bwMode="auto">
          <a:xfrm>
            <a:off x="5380037" y="1544319"/>
            <a:ext cx="6172200" cy="48752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A29F3CD-9CC8-4484-9552-704A8086055C}"/>
              </a:ext>
            </a:extLst>
          </p:cNvPr>
          <p:cNvSpPr txBox="1"/>
          <p:nvPr/>
        </p:nvSpPr>
        <p:spPr>
          <a:xfrm>
            <a:off x="5456237" y="1597341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Cluster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9CBA7F-88C3-4FCE-95F6-06A29FF8F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78" y="3097092"/>
            <a:ext cx="1091997" cy="109199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DEDD772-80F8-40F3-9E96-5123EB63F35C}"/>
              </a:ext>
            </a:extLst>
          </p:cNvPr>
          <p:cNvSpPr txBox="1"/>
          <p:nvPr/>
        </p:nvSpPr>
        <p:spPr>
          <a:xfrm>
            <a:off x="1939924" y="3301459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 err="1"/>
              <a:t>kubectl</a:t>
            </a:r>
            <a:endParaRPr lang="pt-BR" sz="28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ED7E090-35D2-42E2-81CD-362AC78D9FD3}"/>
              </a:ext>
            </a:extLst>
          </p:cNvPr>
          <p:cNvSpPr/>
          <p:nvPr/>
        </p:nvSpPr>
        <p:spPr bwMode="auto">
          <a:xfrm>
            <a:off x="6218237" y="3497262"/>
            <a:ext cx="1752600" cy="1371600"/>
          </a:xfrm>
          <a:prstGeom prst="rect">
            <a:avLst/>
          </a:prstGeom>
          <a:solidFill>
            <a:srgbClr val="00808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Master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68CD46-21F3-4FCF-BFD1-9C60B4409D51}"/>
              </a:ext>
            </a:extLst>
          </p:cNvPr>
          <p:cNvSpPr/>
          <p:nvPr/>
        </p:nvSpPr>
        <p:spPr bwMode="auto">
          <a:xfrm>
            <a:off x="9113837" y="2314577"/>
            <a:ext cx="1752600" cy="1371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Node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C451E7-DF7E-4926-9615-003FA9ADECC9}"/>
              </a:ext>
            </a:extLst>
          </p:cNvPr>
          <p:cNvSpPr/>
          <p:nvPr/>
        </p:nvSpPr>
        <p:spPr bwMode="auto">
          <a:xfrm>
            <a:off x="9110344" y="4575568"/>
            <a:ext cx="1752600" cy="1371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Node N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B10384CE-2E94-433E-8232-5B42EE850B35}"/>
              </a:ext>
            </a:extLst>
          </p:cNvPr>
          <p:cNvCxnSpPr/>
          <p:nvPr/>
        </p:nvCxnSpPr>
        <p:spPr>
          <a:xfrm>
            <a:off x="3322638" y="4189089"/>
            <a:ext cx="274319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46B1401-8FEE-40E3-B934-54B777C998F7}"/>
              </a:ext>
            </a:extLst>
          </p:cNvPr>
          <p:cNvCxnSpPr>
            <a:cxnSpLocks/>
          </p:cNvCxnSpPr>
          <p:nvPr/>
        </p:nvCxnSpPr>
        <p:spPr>
          <a:xfrm flipV="1">
            <a:off x="8119745" y="3097092"/>
            <a:ext cx="917892" cy="87429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BEE2314C-A743-48C7-B2D6-7A7EC0AE4926}"/>
              </a:ext>
            </a:extLst>
          </p:cNvPr>
          <p:cNvCxnSpPr>
            <a:cxnSpLocks/>
          </p:cNvCxnSpPr>
          <p:nvPr/>
        </p:nvCxnSpPr>
        <p:spPr>
          <a:xfrm>
            <a:off x="8157845" y="4620207"/>
            <a:ext cx="879792" cy="68881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ACBFD98-3F22-453A-BC83-E9B70D6F1BFD}"/>
              </a:ext>
            </a:extLst>
          </p:cNvPr>
          <p:cNvSpPr txBox="1"/>
          <p:nvPr/>
        </p:nvSpPr>
        <p:spPr>
          <a:xfrm>
            <a:off x="9037636" y="3686370"/>
            <a:ext cx="1825307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1480759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238303"/>
            <a:ext cx="66259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735" y="4120388"/>
            <a:ext cx="1733820" cy="17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7391399" cy="393954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 err="1">
                <a:solidFill>
                  <a:srgbClr val="494949"/>
                </a:solidFill>
              </a:rPr>
              <a:t>Pod</a:t>
            </a:r>
            <a:endParaRPr lang="pt-BR" sz="44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Grupo de um ou mais containers implantados em um </a:t>
            </a:r>
            <a:r>
              <a:rPr lang="pt-BR" sz="2800" b="1" dirty="0">
                <a:solidFill>
                  <a:srgbClr val="494949"/>
                </a:solidFill>
              </a:rPr>
              <a:t>Node (Nó)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Compartilham o mesmo endereço IP, IPC, nome do host e outros recursos</a:t>
            </a:r>
            <a:endParaRPr lang="pt-BR" sz="2800" b="1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1492ADC-53B3-4473-AAEF-D3CCFDC0B97D}"/>
              </a:ext>
            </a:extLst>
          </p:cNvPr>
          <p:cNvGrpSpPr/>
          <p:nvPr/>
        </p:nvGrpSpPr>
        <p:grpSpPr>
          <a:xfrm>
            <a:off x="8287067" y="2582862"/>
            <a:ext cx="3048000" cy="2819400"/>
            <a:chOff x="8287067" y="2582862"/>
            <a:chExt cx="3048000" cy="28194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C8142D0-86A3-4DD1-83F1-71E08F5BCDE3}"/>
                </a:ext>
              </a:extLst>
            </p:cNvPr>
            <p:cNvSpPr/>
            <p:nvPr/>
          </p:nvSpPr>
          <p:spPr bwMode="auto">
            <a:xfrm>
              <a:off x="8287067" y="2582862"/>
              <a:ext cx="3048000" cy="28194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POD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7AFAC33-E286-44E2-AF6E-D77570D80875}"/>
                </a:ext>
              </a:extLst>
            </p:cNvPr>
            <p:cNvSpPr/>
            <p:nvPr/>
          </p:nvSpPr>
          <p:spPr bwMode="auto">
            <a:xfrm>
              <a:off x="8706167" y="3268662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 A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1B6195B-B19C-47DB-8038-E5788C614A29}"/>
                </a:ext>
              </a:extLst>
            </p:cNvPr>
            <p:cNvSpPr/>
            <p:nvPr/>
          </p:nvSpPr>
          <p:spPr bwMode="auto">
            <a:xfrm>
              <a:off x="8706167" y="4323714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62228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6857999" cy="393954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Deployment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Abstração de um </a:t>
            </a:r>
            <a:r>
              <a:rPr lang="pt-BR" sz="2800" b="1" dirty="0" err="1">
                <a:solidFill>
                  <a:srgbClr val="494949"/>
                </a:solidFill>
              </a:rPr>
              <a:t>Pod</a:t>
            </a:r>
            <a:r>
              <a:rPr lang="pt-BR" sz="2800" dirty="0">
                <a:solidFill>
                  <a:srgbClr val="494949"/>
                </a:solidFill>
              </a:rPr>
              <a:t> com recursos adicionais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Conta com gerenciamento de estados</a:t>
            </a:r>
            <a:endParaRPr lang="pt-BR" sz="2800" b="1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0BF2C3-BDA9-4EAD-9B49-CBCF6A32230D}"/>
              </a:ext>
            </a:extLst>
          </p:cNvPr>
          <p:cNvGrpSpPr/>
          <p:nvPr/>
        </p:nvGrpSpPr>
        <p:grpSpPr>
          <a:xfrm>
            <a:off x="7871777" y="2521902"/>
            <a:ext cx="3924300" cy="2933700"/>
            <a:chOff x="7871777" y="2521902"/>
            <a:chExt cx="3924300" cy="29337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A6A334F1-4586-4B27-AAEF-72FEEEEAAEB6}"/>
                </a:ext>
              </a:extLst>
            </p:cNvPr>
            <p:cNvSpPr/>
            <p:nvPr/>
          </p:nvSpPr>
          <p:spPr bwMode="auto">
            <a:xfrm>
              <a:off x="7871777" y="2521902"/>
              <a:ext cx="3924300" cy="29337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Deployment</a:t>
              </a: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C8142D0-86A3-4DD1-83F1-71E08F5BCDE3}"/>
                </a:ext>
              </a:extLst>
            </p:cNvPr>
            <p:cNvSpPr/>
            <p:nvPr/>
          </p:nvSpPr>
          <p:spPr bwMode="auto">
            <a:xfrm>
              <a:off x="8309927" y="3200082"/>
              <a:ext cx="3048000" cy="18288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POD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7AFAC33-E286-44E2-AF6E-D77570D80875}"/>
                </a:ext>
              </a:extLst>
            </p:cNvPr>
            <p:cNvSpPr/>
            <p:nvPr/>
          </p:nvSpPr>
          <p:spPr bwMode="auto">
            <a:xfrm>
              <a:off x="8729027" y="3885882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680789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8610599" cy="346556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Service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Objeto mais estável (</a:t>
            </a:r>
            <a:r>
              <a:rPr lang="pt-BR" sz="2800" b="1" dirty="0" err="1">
                <a:solidFill>
                  <a:srgbClr val="494949"/>
                </a:solidFill>
              </a:rPr>
              <a:t>Pods</a:t>
            </a:r>
            <a:r>
              <a:rPr lang="pt-BR" sz="2800" dirty="0">
                <a:solidFill>
                  <a:srgbClr val="494949"/>
                </a:solidFill>
              </a:rPr>
              <a:t> são criados ou removidos continuamente)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Cuidará do acesso aos </a:t>
            </a:r>
            <a:r>
              <a:rPr lang="pt-BR" sz="2800" b="1" dirty="0" err="1">
                <a:solidFill>
                  <a:srgbClr val="494949"/>
                </a:solidFill>
              </a:rPr>
              <a:t>Pods</a:t>
            </a:r>
            <a:r>
              <a:rPr lang="pt-BR" sz="2800" dirty="0">
                <a:solidFill>
                  <a:srgbClr val="494949"/>
                </a:solidFill>
              </a:rPr>
              <a:t>, funcionando como um </a:t>
            </a:r>
            <a:r>
              <a:rPr lang="pt-BR" sz="2800" b="1" dirty="0" err="1">
                <a:solidFill>
                  <a:srgbClr val="494949"/>
                </a:solidFill>
              </a:rPr>
              <a:t>Load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Balancer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791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ED7E090-35D2-42E2-81CD-362AC78D9FD3}"/>
              </a:ext>
            </a:extLst>
          </p:cNvPr>
          <p:cNvSpPr/>
          <p:nvPr/>
        </p:nvSpPr>
        <p:spPr bwMode="auto">
          <a:xfrm>
            <a:off x="9323070" y="1363662"/>
            <a:ext cx="1752600" cy="1371600"/>
          </a:xfrm>
          <a:prstGeom prst="rect">
            <a:avLst/>
          </a:prstGeom>
          <a:solidFill>
            <a:srgbClr val="00808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Master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0C84073-5312-4C39-A252-11D52423DF26}"/>
              </a:ext>
            </a:extLst>
          </p:cNvPr>
          <p:cNvSpPr txBox="1"/>
          <p:nvPr/>
        </p:nvSpPr>
        <p:spPr>
          <a:xfrm>
            <a:off x="2533967" y="5098730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Nodes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DD6DC78-708F-416F-89C4-369B417B6712}"/>
              </a:ext>
            </a:extLst>
          </p:cNvPr>
          <p:cNvSpPr/>
          <p:nvPr/>
        </p:nvSpPr>
        <p:spPr bwMode="auto">
          <a:xfrm>
            <a:off x="4286567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469A28F-683B-4414-8819-C6AF66CB58A6}"/>
              </a:ext>
            </a:extLst>
          </p:cNvPr>
          <p:cNvSpPr/>
          <p:nvPr/>
        </p:nvSpPr>
        <p:spPr bwMode="auto">
          <a:xfrm>
            <a:off x="6683057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199B98C-0953-4058-83B8-BEEEA6618548}"/>
              </a:ext>
            </a:extLst>
          </p:cNvPr>
          <p:cNvSpPr/>
          <p:nvPr/>
        </p:nvSpPr>
        <p:spPr bwMode="auto">
          <a:xfrm>
            <a:off x="9094470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F5C82A4C-58A0-4250-BFFF-11D945C83576}"/>
              </a:ext>
            </a:extLst>
          </p:cNvPr>
          <p:cNvCxnSpPr>
            <a:cxnSpLocks/>
          </p:cNvCxnSpPr>
          <p:nvPr/>
        </p:nvCxnSpPr>
        <p:spPr>
          <a:xfrm>
            <a:off x="10192385" y="2762417"/>
            <a:ext cx="0" cy="177258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03D11E78-11B0-4044-9D4A-931B088E88A4}"/>
              </a:ext>
            </a:extLst>
          </p:cNvPr>
          <p:cNvCxnSpPr>
            <a:cxnSpLocks/>
          </p:cNvCxnSpPr>
          <p:nvPr/>
        </p:nvCxnSpPr>
        <p:spPr>
          <a:xfrm flipH="1">
            <a:off x="7818437" y="2791478"/>
            <a:ext cx="2057400" cy="17435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D99ACC5-5559-4126-86A7-21EBB88D9F4A}"/>
              </a:ext>
            </a:extLst>
          </p:cNvPr>
          <p:cNvCxnSpPr>
            <a:cxnSpLocks/>
          </p:cNvCxnSpPr>
          <p:nvPr/>
        </p:nvCxnSpPr>
        <p:spPr>
          <a:xfrm flipH="1">
            <a:off x="5380037" y="2524176"/>
            <a:ext cx="3810000" cy="20108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BC5AC1B-7B3C-41BB-8AF6-5C858A49595A}"/>
              </a:ext>
            </a:extLst>
          </p:cNvPr>
          <p:cNvSpPr txBox="1"/>
          <p:nvPr/>
        </p:nvSpPr>
        <p:spPr>
          <a:xfrm>
            <a:off x="484505" y="1331590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Pods</a:t>
            </a:r>
            <a:endParaRPr lang="pt-BR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7457CA9D-2D0A-4F36-8EFB-2966B255E0AA}"/>
              </a:ext>
            </a:extLst>
          </p:cNvPr>
          <p:cNvSpPr/>
          <p:nvPr/>
        </p:nvSpPr>
        <p:spPr bwMode="auto">
          <a:xfrm>
            <a:off x="705484" y="1970140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32F86824-1731-441F-8C18-9DF686F0FE99}"/>
              </a:ext>
            </a:extLst>
          </p:cNvPr>
          <p:cNvSpPr/>
          <p:nvPr/>
        </p:nvSpPr>
        <p:spPr bwMode="auto">
          <a:xfrm>
            <a:off x="705484" y="2683879"/>
            <a:ext cx="533400" cy="5346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92D0248B-D286-4065-B3F5-E5B43254C81E}"/>
              </a:ext>
            </a:extLst>
          </p:cNvPr>
          <p:cNvSpPr/>
          <p:nvPr/>
        </p:nvSpPr>
        <p:spPr bwMode="auto">
          <a:xfrm>
            <a:off x="705484" y="3395905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049FBA6-DD1D-4C95-BF10-95321362C298}"/>
              </a:ext>
            </a:extLst>
          </p:cNvPr>
          <p:cNvSpPr txBox="1"/>
          <p:nvPr/>
        </p:nvSpPr>
        <p:spPr>
          <a:xfrm>
            <a:off x="1238883" y="1945370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2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61395B5-556A-40CE-81BE-F49C8ADF99E8}"/>
              </a:ext>
            </a:extLst>
          </p:cNvPr>
          <p:cNvSpPr txBox="1"/>
          <p:nvPr/>
        </p:nvSpPr>
        <p:spPr>
          <a:xfrm>
            <a:off x="1258567" y="2670637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62BD7A2-D245-40F7-AC37-671A0D13C453}"/>
              </a:ext>
            </a:extLst>
          </p:cNvPr>
          <p:cNvSpPr txBox="1"/>
          <p:nvPr/>
        </p:nvSpPr>
        <p:spPr>
          <a:xfrm>
            <a:off x="1258567" y="3395904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3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C5CC262E-2DB1-48F7-AA15-847414FE7561}"/>
              </a:ext>
            </a:extLst>
          </p:cNvPr>
          <p:cNvSpPr/>
          <p:nvPr/>
        </p:nvSpPr>
        <p:spPr bwMode="auto">
          <a:xfrm>
            <a:off x="4477067" y="4716462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3F713FDC-04DB-42A3-97AD-1E1FF45F468A}"/>
              </a:ext>
            </a:extLst>
          </p:cNvPr>
          <p:cNvSpPr/>
          <p:nvPr/>
        </p:nvSpPr>
        <p:spPr bwMode="auto">
          <a:xfrm>
            <a:off x="6904037" y="4716462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379D0111-4BF8-4FB0-9317-4F86DC4AEABD}"/>
              </a:ext>
            </a:extLst>
          </p:cNvPr>
          <p:cNvSpPr/>
          <p:nvPr/>
        </p:nvSpPr>
        <p:spPr bwMode="auto">
          <a:xfrm>
            <a:off x="4489131" y="5630862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71823D1B-BF50-44FB-B826-93DDF5B47006}"/>
              </a:ext>
            </a:extLst>
          </p:cNvPr>
          <p:cNvSpPr/>
          <p:nvPr/>
        </p:nvSpPr>
        <p:spPr bwMode="auto">
          <a:xfrm>
            <a:off x="6898001" y="5630862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02595535-B3C6-46F5-BC5D-4AFDA257CD4A}"/>
              </a:ext>
            </a:extLst>
          </p:cNvPr>
          <p:cNvSpPr/>
          <p:nvPr/>
        </p:nvSpPr>
        <p:spPr bwMode="auto">
          <a:xfrm>
            <a:off x="10333037" y="5173028"/>
            <a:ext cx="533400" cy="5346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EA522A82-597D-4A72-844A-434584DF98B4}"/>
              </a:ext>
            </a:extLst>
          </p:cNvPr>
          <p:cNvSpPr/>
          <p:nvPr/>
        </p:nvSpPr>
        <p:spPr bwMode="auto">
          <a:xfrm>
            <a:off x="9342437" y="5647890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77781849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+ Linha de comando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33362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kubectl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Helm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k9s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8B6C46-7777-B053-6033-96AA3AF6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494837" y="2430462"/>
            <a:ext cx="2438400" cy="22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8322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Service (AKS)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686799" cy="46166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Serviço gerenciado na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Alocação da infraestrutura necessária para criação dos nós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Facilidade no monitoramento e implementação de recursos de segurança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3954462"/>
            <a:ext cx="1869995" cy="186999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5CFC66B6-B4D2-AE3C-B2FD-E7FDF552F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5052" y="1605162"/>
            <a:ext cx="18383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4079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projeto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KEDA: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52075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Kubernetes</a:t>
            </a:r>
            <a:r>
              <a:rPr lang="pt-BR" sz="3200" b="1" dirty="0">
                <a:solidFill>
                  <a:srgbClr val="494949"/>
                </a:solidFill>
              </a:rPr>
              <a:t> Event-</a:t>
            </a:r>
            <a:r>
              <a:rPr lang="pt-BR" sz="3200" b="1" dirty="0" err="1">
                <a:solidFill>
                  <a:srgbClr val="494949"/>
                </a:solidFill>
              </a:rPr>
              <a:t>Driven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Autoscaling</a:t>
            </a:r>
            <a:br>
              <a:rPr lang="pt-BR" sz="3200" b="1" dirty="0">
                <a:solidFill>
                  <a:srgbClr val="494949"/>
                </a:solidFill>
              </a:rPr>
            </a:br>
            <a:r>
              <a:rPr lang="pt-BR" sz="3200" b="1" dirty="0">
                <a:solidFill>
                  <a:srgbClr val="494949"/>
                </a:solidFill>
                <a:hlinkClick r:id="rId3"/>
              </a:rPr>
              <a:t>https://keda.sh/</a:t>
            </a: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Escalabilidade horizontal</a:t>
            </a:r>
            <a:r>
              <a:rPr lang="pt-BR" sz="3200" dirty="0">
                <a:solidFill>
                  <a:srgbClr val="494949"/>
                </a:solidFill>
              </a:rPr>
              <a:t> de </a:t>
            </a:r>
            <a:r>
              <a:rPr lang="pt-BR" sz="3200" b="1" dirty="0">
                <a:solidFill>
                  <a:srgbClr val="494949"/>
                </a:solidFill>
              </a:rPr>
              <a:t>aplicações</a:t>
            </a:r>
            <a:r>
              <a:rPr lang="pt-BR" sz="3200" dirty="0">
                <a:solidFill>
                  <a:srgbClr val="494949"/>
                </a:solidFill>
              </a:rPr>
              <a:t> de forma descomplicada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Um projeto open </a:t>
            </a:r>
            <a:r>
              <a:rPr lang="pt-BR" sz="3200" dirty="0" err="1">
                <a:solidFill>
                  <a:srgbClr val="494949"/>
                </a:solidFill>
              </a:rPr>
              <a:t>source</a:t>
            </a:r>
            <a:r>
              <a:rPr lang="pt-BR" sz="3200" dirty="0">
                <a:solidFill>
                  <a:srgbClr val="494949"/>
                </a:solidFill>
              </a:rPr>
              <a:t> apoiado pela </a:t>
            </a:r>
            <a:r>
              <a:rPr lang="pt-BR" sz="3200" b="1" dirty="0">
                <a:solidFill>
                  <a:srgbClr val="494949"/>
                </a:solidFill>
              </a:rPr>
              <a:t>Cloud </a:t>
            </a:r>
            <a:r>
              <a:rPr lang="pt-BR" sz="3200" b="1" dirty="0" err="1">
                <a:solidFill>
                  <a:srgbClr val="494949"/>
                </a:solidFill>
              </a:rPr>
              <a:t>Native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Computing</a:t>
            </a:r>
            <a:r>
              <a:rPr lang="pt-BR" sz="3200" b="1" dirty="0">
                <a:solidFill>
                  <a:srgbClr val="494949"/>
                </a:solidFill>
              </a:rPr>
              <a:t>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Instalável via </a:t>
            </a:r>
            <a:r>
              <a:rPr lang="pt-BR" sz="3200" b="1" dirty="0" err="1">
                <a:solidFill>
                  <a:srgbClr val="494949"/>
                </a:solidFill>
              </a:rPr>
              <a:t>Helm</a:t>
            </a:r>
            <a:endParaRPr lang="pt-BR" sz="32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77B85E6-5D8F-4F72-98B8-3B4234FC0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437" y="2430462"/>
            <a:ext cx="2378359" cy="237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2939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projeto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KEDA: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535531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Uso do mecanismo conhecido como </a:t>
            </a:r>
            <a:r>
              <a:rPr lang="pt-BR" sz="2800" b="1" dirty="0">
                <a:solidFill>
                  <a:srgbClr val="494949"/>
                </a:solidFill>
              </a:rPr>
              <a:t>HPA (Horizontal </a:t>
            </a:r>
            <a:r>
              <a:rPr lang="pt-BR" sz="2800" b="1" dirty="0" err="1">
                <a:solidFill>
                  <a:srgbClr val="494949"/>
                </a:solidFill>
              </a:rPr>
              <a:t>Pod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Autoscaler</a:t>
            </a:r>
            <a:r>
              <a:rPr lang="pt-BR" sz="28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Scalers</a:t>
            </a:r>
            <a:r>
              <a:rPr lang="pt-BR" sz="2800" dirty="0">
                <a:solidFill>
                  <a:srgbClr val="494949"/>
                </a:solidFill>
              </a:rPr>
              <a:t> permitem escalar aplicações que dependam de inúmeras tecnologias, através da utilização de alguma </a:t>
            </a:r>
            <a:r>
              <a:rPr lang="pt-BR" sz="2800" b="1" dirty="0">
                <a:solidFill>
                  <a:srgbClr val="494949"/>
                </a:solidFill>
              </a:rPr>
              <a:t>métrica</a:t>
            </a:r>
            <a:r>
              <a:rPr lang="pt-BR" sz="2800" dirty="0">
                <a:solidFill>
                  <a:srgbClr val="494949"/>
                </a:solidFill>
              </a:rPr>
              <a:t> suportada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Triggers</a:t>
            </a:r>
            <a:r>
              <a:rPr lang="pt-BR" sz="2800" dirty="0">
                <a:solidFill>
                  <a:srgbClr val="494949"/>
                </a:solidFill>
              </a:rPr>
              <a:t> para disparar o </a:t>
            </a:r>
            <a:r>
              <a:rPr lang="pt-BR" sz="2800" b="1" dirty="0" err="1">
                <a:solidFill>
                  <a:srgbClr val="494949"/>
                </a:solidFill>
              </a:rPr>
              <a:t>autoscaling</a:t>
            </a:r>
            <a:r>
              <a:rPr lang="pt-BR" sz="2800" dirty="0">
                <a:solidFill>
                  <a:srgbClr val="494949"/>
                </a:solidFill>
              </a:rPr>
              <a:t> de </a:t>
            </a:r>
            <a:r>
              <a:rPr lang="pt-BR" sz="2800" b="1" dirty="0" err="1">
                <a:solidFill>
                  <a:srgbClr val="494949"/>
                </a:solidFill>
              </a:rPr>
              <a:t>deployments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ScaledObject</a:t>
            </a:r>
            <a:r>
              <a:rPr lang="pt-BR" sz="2800" dirty="0">
                <a:solidFill>
                  <a:srgbClr val="494949"/>
                </a:solidFill>
              </a:rPr>
              <a:t>: estrutura com as </a:t>
            </a:r>
            <a:r>
              <a:rPr lang="pt-BR" sz="2800" b="1" dirty="0">
                <a:solidFill>
                  <a:srgbClr val="494949"/>
                </a:solidFill>
              </a:rPr>
              <a:t>regras + Trigger</a:t>
            </a:r>
            <a:r>
              <a:rPr lang="pt-BR" sz="2800" dirty="0">
                <a:solidFill>
                  <a:srgbClr val="494949"/>
                </a:solidFill>
              </a:rPr>
              <a:t> para efetuar o </a:t>
            </a:r>
            <a:r>
              <a:rPr lang="pt-BR" sz="2800" dirty="0" err="1">
                <a:solidFill>
                  <a:srgbClr val="494949"/>
                </a:solidFill>
              </a:rPr>
              <a:t>autoscaling</a:t>
            </a:r>
            <a:r>
              <a:rPr lang="pt-BR" sz="2800" dirty="0">
                <a:solidFill>
                  <a:srgbClr val="494949"/>
                </a:solidFill>
              </a:rPr>
              <a:t> de uma aplicação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77B85E6-5D8F-4F72-98B8-3B4234FC0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430462"/>
            <a:ext cx="2378359" cy="237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108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e complexidade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513986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Conhecimentos avançados em </a:t>
            </a:r>
            <a:r>
              <a:rPr lang="pt-BR" sz="2800" b="1" dirty="0">
                <a:solidFill>
                  <a:srgbClr val="494949"/>
                </a:solidFill>
              </a:rPr>
              <a:t>segurança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>
                <a:solidFill>
                  <a:srgbClr val="494949"/>
                </a:solidFill>
              </a:rPr>
              <a:t>infraestrutura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Monitoramento</a:t>
            </a:r>
            <a:r>
              <a:rPr lang="pt-BR" sz="2800" dirty="0">
                <a:solidFill>
                  <a:srgbClr val="494949"/>
                </a:solidFill>
              </a:rPr>
              <a:t> constante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Várias questões envolvendo </a:t>
            </a:r>
            <a:r>
              <a:rPr lang="pt-BR" sz="2800" b="1" dirty="0">
                <a:solidFill>
                  <a:srgbClr val="494949"/>
                </a:solidFill>
              </a:rPr>
              <a:t>escalabilidade</a:t>
            </a:r>
            <a:r>
              <a:rPr lang="pt-BR" sz="2800" dirty="0">
                <a:solidFill>
                  <a:srgbClr val="494949"/>
                </a:solidFill>
              </a:rPr>
              <a:t> de aplicações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Implantação e o dia seguinte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Altos custos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8B6C46-7777-B053-6033-96AA3AF6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494837" y="2430462"/>
            <a:ext cx="2438400" cy="22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4010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Azure Container Apps: uma alternativa...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591327"/>
            <a:ext cx="9067799" cy="475207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Serverless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Serviço gerenciado</a:t>
            </a:r>
            <a:r>
              <a:rPr lang="pt-BR" sz="2800" dirty="0">
                <a:solidFill>
                  <a:srgbClr val="494949"/>
                </a:solidFill>
              </a:rPr>
              <a:t> que descomplica o uso de </a:t>
            </a:r>
            <a:r>
              <a:rPr lang="pt-BR" sz="2800" b="1" dirty="0">
                <a:solidFill>
                  <a:srgbClr val="494949"/>
                </a:solidFill>
              </a:rPr>
              <a:t>containers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Kubernetes</a:t>
            </a:r>
            <a:r>
              <a:rPr lang="pt-BR" sz="2800" dirty="0">
                <a:solidFill>
                  <a:srgbClr val="494949"/>
                </a:solidFill>
              </a:rPr>
              <a:t> e alternativas </a:t>
            </a:r>
            <a:r>
              <a:rPr lang="pt-BR" sz="2800" b="1" dirty="0">
                <a:solidFill>
                  <a:srgbClr val="494949"/>
                </a:solidFill>
              </a:rPr>
              <a:t>cloud </a:t>
            </a:r>
            <a:r>
              <a:rPr lang="pt-BR" sz="2800" b="1" dirty="0" err="1">
                <a:solidFill>
                  <a:srgbClr val="494949"/>
                </a:solidFill>
              </a:rPr>
              <a:t>native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Custo menor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Escalabilidade</a:t>
            </a:r>
            <a:r>
              <a:rPr lang="pt-BR" sz="2800" dirty="0">
                <a:solidFill>
                  <a:srgbClr val="494949"/>
                </a:solidFill>
              </a:rPr>
              <a:t> facilitada com </a:t>
            </a:r>
            <a:r>
              <a:rPr lang="pt-BR" sz="2800" b="1" dirty="0">
                <a:solidFill>
                  <a:srgbClr val="494949"/>
                </a:solidFill>
              </a:rPr>
              <a:t>KEDA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DAPR + </a:t>
            </a:r>
            <a:r>
              <a:rPr lang="pt-BR" sz="2800" b="1" dirty="0" err="1">
                <a:solidFill>
                  <a:srgbClr val="494949"/>
                </a:solidFill>
              </a:rPr>
              <a:t>Microservices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6083FC83-4064-8445-82D7-4EF219BE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037" y="1516062"/>
            <a:ext cx="1905000" cy="1905000"/>
          </a:xfrm>
          <a:prstGeom prst="rect">
            <a:avLst/>
          </a:prstGeom>
        </p:spPr>
      </p:pic>
      <p:pic>
        <p:nvPicPr>
          <p:cNvPr id="7" name="Imagem 6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34C7DCA1-9075-198F-8A30-1F568BE5B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846" y="3970366"/>
            <a:ext cx="2061296" cy="206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3803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Materiais desta apresentação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4850598"/>
            <a:ext cx="11810999" cy="572464"/>
          </a:xfrm>
        </p:spPr>
        <p:txBody>
          <a:bodyPr/>
          <a:lstStyle/>
          <a:p>
            <a:pPr algn="ctr"/>
            <a:r>
              <a:rPr lang="pt-BR" sz="2800" b="1" dirty="0">
                <a:solidFill>
                  <a:srgbClr val="494949"/>
                </a:solidFill>
              </a:rPr>
              <a:t>github.com/renatogroffe/Microservices-Kubernetes-UniMetrocamp-2024-08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B70E35-539F-11C9-E92D-D80879BFE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10180637" y="1897062"/>
            <a:ext cx="1551503" cy="14577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EF10025-FD75-463D-B0C1-B48E978035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203" y="2648655"/>
            <a:ext cx="2635624" cy="2052492"/>
          </a:xfrm>
          <a:prstGeom prst="rect">
            <a:avLst/>
          </a:prstGeom>
        </p:spPr>
      </p:pic>
      <p:pic>
        <p:nvPicPr>
          <p:cNvPr id="8" name="Imagem 7" descr="Código QR&#10;&#10;Descrição gerada automaticamente">
            <a:extLst>
              <a:ext uri="{FF2B5EF4-FFF2-40B4-BE49-F238E27FC236}">
                <a16:creationId xmlns:a16="http://schemas.microsoft.com/office/drawing/2014/main" id="{4FC22436-34F1-29BF-AE83-C9E08ED32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037" y="1516063"/>
            <a:ext cx="2887663" cy="288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Pilares da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Observabilidade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744662"/>
            <a:ext cx="7008034" cy="31208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Logs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Métricas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Traces (Rastreamento)</a:t>
            </a:r>
          </a:p>
        </p:txBody>
      </p:sp>
      <p:pic>
        <p:nvPicPr>
          <p:cNvPr id="4" name="Imagem 2" descr="Faca em cima de uma superfície de madeira&#10;&#10;Descrição gerada automaticamente com confiança baixa">
            <a:extLst>
              <a:ext uri="{FF2B5EF4-FFF2-40B4-BE49-F238E27FC236}">
                <a16:creationId xmlns:a16="http://schemas.microsoft.com/office/drawing/2014/main" id="{73AC1FF7-5F88-978D-8428-1C3372535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37" y="2430462"/>
            <a:ext cx="3778044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99537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211262"/>
            <a:ext cx="8379634" cy="482593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Monitoramento</a:t>
            </a:r>
            <a:r>
              <a:rPr lang="pt-BR" sz="2900" dirty="0">
                <a:solidFill>
                  <a:srgbClr val="494949"/>
                </a:solidFill>
              </a:rPr>
              <a:t> e </a:t>
            </a:r>
            <a:r>
              <a:rPr lang="pt-BR" sz="2900" b="1" dirty="0" err="1">
                <a:solidFill>
                  <a:srgbClr val="494949"/>
                </a:solidFill>
              </a:rPr>
              <a:t>observabilidade</a:t>
            </a:r>
            <a:r>
              <a:rPr lang="pt-BR" sz="2900" dirty="0">
                <a:solidFill>
                  <a:srgbClr val="494949"/>
                </a:solidFill>
              </a:rPr>
              <a:t> de aplicações e infraestrutura</a:t>
            </a:r>
            <a:br>
              <a:rPr lang="pt-BR" sz="2900" b="1" dirty="0">
                <a:solidFill>
                  <a:srgbClr val="494949"/>
                </a:solidFill>
              </a:rPr>
            </a:b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Dashboards</a:t>
            </a:r>
            <a:r>
              <a:rPr lang="pt-BR" sz="2900" dirty="0">
                <a:solidFill>
                  <a:srgbClr val="494949"/>
                </a:solidFill>
              </a:rPr>
              <a:t> para visualização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Alertas de 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Open </a:t>
            </a:r>
            <a:r>
              <a:rPr lang="pt-BR" sz="2900" b="1" dirty="0" err="1">
                <a:solidFill>
                  <a:srgbClr val="494949"/>
                </a:solidFill>
              </a:rPr>
              <a:t>source</a:t>
            </a: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dirty="0">
                <a:solidFill>
                  <a:srgbClr val="494949"/>
                </a:solidFill>
              </a:rPr>
              <a:t>Site: </a:t>
            </a:r>
            <a:r>
              <a:rPr lang="pt-BR" sz="2900" dirty="0">
                <a:solidFill>
                  <a:srgbClr val="494949"/>
                </a:solidFill>
                <a:hlinkClick r:id="rId3"/>
              </a:rPr>
              <a:t>https://grafana.com/</a:t>
            </a:r>
            <a:endParaRPr lang="pt-BR" sz="29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8179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439504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Flexibilidade, com suporte a diferentes tecnologias/fontes de dados </a:t>
            </a:r>
            <a:r>
              <a:rPr lang="pt-BR" sz="3600" b="1" dirty="0">
                <a:solidFill>
                  <a:srgbClr val="494949"/>
                </a:solidFill>
              </a:rPr>
              <a:t>(Data </a:t>
            </a:r>
            <a:r>
              <a:rPr lang="pt-BR" sz="3600" b="1" dirty="0" err="1">
                <a:solidFill>
                  <a:srgbClr val="494949"/>
                </a:solidFill>
              </a:rPr>
              <a:t>Sources</a:t>
            </a:r>
            <a:r>
              <a:rPr lang="pt-BR" sz="36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Exemplos de possíveis Data </a:t>
            </a:r>
            <a:r>
              <a:rPr lang="pt-BR" sz="3600" dirty="0" err="1">
                <a:solidFill>
                  <a:srgbClr val="494949"/>
                </a:solidFill>
              </a:rPr>
              <a:t>Sources</a:t>
            </a:r>
            <a:r>
              <a:rPr lang="pt-BR" sz="3600" dirty="0">
                <a:solidFill>
                  <a:srgbClr val="494949"/>
                </a:solidFill>
              </a:rPr>
              <a:t>: </a:t>
            </a:r>
            <a:r>
              <a:rPr lang="pt-BR" sz="3600" b="1" dirty="0">
                <a:solidFill>
                  <a:srgbClr val="494949"/>
                </a:solidFill>
              </a:rPr>
              <a:t>Azure Monitor, AWS </a:t>
            </a:r>
            <a:r>
              <a:rPr lang="pt-BR" sz="3600" b="1" dirty="0" err="1">
                <a:solidFill>
                  <a:srgbClr val="494949"/>
                </a:solidFill>
              </a:rPr>
              <a:t>CloudWatch</a:t>
            </a:r>
            <a:r>
              <a:rPr lang="pt-BR" sz="3600" b="1" dirty="0">
                <a:solidFill>
                  <a:srgbClr val="494949"/>
                </a:solidFill>
              </a:rPr>
              <a:t>, </a:t>
            </a:r>
            <a:r>
              <a:rPr lang="pt-BR" sz="3600" b="1" dirty="0" err="1">
                <a:solidFill>
                  <a:srgbClr val="494949"/>
                </a:solidFill>
              </a:rPr>
              <a:t>Prometheus</a:t>
            </a:r>
            <a:r>
              <a:rPr lang="pt-BR" sz="3600" b="1" dirty="0">
                <a:solidFill>
                  <a:srgbClr val="494949"/>
                </a:solidFill>
              </a:rPr>
              <a:t>, SQL Server, PostgreSQL, Oracle...</a:t>
            </a:r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2124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48382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Visualização unificada </a:t>
            </a:r>
            <a:r>
              <a:rPr lang="pt-BR" sz="3600" dirty="0">
                <a:solidFill>
                  <a:srgbClr val="494949"/>
                </a:solidFill>
              </a:rPr>
              <a:t>de múltiplas fontes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Centenas de </a:t>
            </a:r>
            <a:r>
              <a:rPr lang="pt-BR" sz="3600" b="1" dirty="0">
                <a:solidFill>
                  <a:srgbClr val="494949"/>
                </a:solidFill>
              </a:rPr>
              <a:t>dashboards pré-definidos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Customização de dashboards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7996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510909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Facilidade de uso</a:t>
            </a:r>
            <a:r>
              <a:rPr lang="pt-BR" sz="3200" dirty="0">
                <a:solidFill>
                  <a:srgbClr val="494949"/>
                </a:solidFill>
              </a:rPr>
              <a:t>, com uma interface intuitiva e amigável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Principal componente de todo um </a:t>
            </a:r>
            <a:r>
              <a:rPr lang="pt-BR" sz="3200" b="1" dirty="0">
                <a:solidFill>
                  <a:srgbClr val="494949"/>
                </a:solidFill>
              </a:rPr>
              <a:t>ecossistema de </a:t>
            </a:r>
            <a:r>
              <a:rPr lang="pt-BR" sz="3200" b="1" dirty="0" err="1">
                <a:solidFill>
                  <a:srgbClr val="494949"/>
                </a:solidFill>
              </a:rPr>
              <a:t>observabilidade</a:t>
            </a:r>
            <a:r>
              <a:rPr lang="pt-BR" sz="3200" b="1" dirty="0">
                <a:solidFill>
                  <a:srgbClr val="494949"/>
                </a:solidFill>
              </a:rPr>
              <a:t> e 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Oferecido como </a:t>
            </a:r>
            <a:r>
              <a:rPr lang="pt-BR" sz="3200" b="1" dirty="0">
                <a:solidFill>
                  <a:srgbClr val="494949"/>
                </a:solidFill>
              </a:rPr>
              <a:t>serviço</a:t>
            </a:r>
            <a:r>
              <a:rPr lang="pt-BR" sz="3200" dirty="0">
                <a:solidFill>
                  <a:srgbClr val="494949"/>
                </a:solidFill>
              </a:rPr>
              <a:t> por </a:t>
            </a:r>
            <a:r>
              <a:rPr lang="pt-BR" sz="3200" b="1" dirty="0">
                <a:solidFill>
                  <a:srgbClr val="494949"/>
                </a:solidFill>
              </a:rPr>
              <a:t>cloud </a:t>
            </a:r>
            <a:r>
              <a:rPr lang="pt-BR" sz="3200" b="1" dirty="0" err="1">
                <a:solidFill>
                  <a:srgbClr val="494949"/>
                </a:solidFill>
              </a:rPr>
              <a:t>providers</a:t>
            </a:r>
            <a:r>
              <a:rPr lang="pt-BR" sz="3200" b="1" dirty="0">
                <a:solidFill>
                  <a:srgbClr val="494949"/>
                </a:solidFill>
              </a:rPr>
              <a:t> (Azure </a:t>
            </a:r>
            <a:r>
              <a:rPr lang="pt-BR" sz="3200" b="1" dirty="0" err="1">
                <a:solidFill>
                  <a:srgbClr val="494949"/>
                </a:solidFill>
              </a:rPr>
              <a:t>Managed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Grafana</a:t>
            </a:r>
            <a:r>
              <a:rPr lang="pt-BR" sz="32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3030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Materiais desta apresentação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4850598"/>
            <a:ext cx="11810999" cy="572464"/>
          </a:xfrm>
        </p:spPr>
        <p:txBody>
          <a:bodyPr/>
          <a:lstStyle/>
          <a:p>
            <a:pPr algn="ctr"/>
            <a:r>
              <a:rPr lang="pt-BR" sz="2800" b="1" dirty="0">
                <a:solidFill>
                  <a:srgbClr val="494949"/>
                </a:solidFill>
              </a:rPr>
              <a:t>github.com/renatogroffe/Microservices-Kubernetes-UniMetrocamp-2024-08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B70E35-539F-11C9-E92D-D80879BFE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10180637" y="1897062"/>
            <a:ext cx="1551503" cy="14577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EF10025-FD75-463D-B0C1-B48E978035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203" y="2648655"/>
            <a:ext cx="2635624" cy="2052492"/>
          </a:xfrm>
          <a:prstGeom prst="rect">
            <a:avLst/>
          </a:prstGeom>
        </p:spPr>
      </p:pic>
      <p:pic>
        <p:nvPicPr>
          <p:cNvPr id="8" name="Imagem 7" descr="Código QR&#10;&#10;Descrição gerada automaticamente">
            <a:extLst>
              <a:ext uri="{FF2B5EF4-FFF2-40B4-BE49-F238E27FC236}">
                <a16:creationId xmlns:a16="http://schemas.microsoft.com/office/drawing/2014/main" id="{4FC22436-34F1-29BF-AE83-C9E08ED32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037" y="1516063"/>
            <a:ext cx="2887663" cy="288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551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9350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15672"/>
            <a:ext cx="11810999" cy="254839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Monolitos, </a:t>
            </a:r>
            <a:r>
              <a:rPr lang="pt-BR" sz="2400" dirty="0" err="1">
                <a:solidFill>
                  <a:srgbClr val="494949"/>
                </a:solidFill>
              </a:rPr>
              <a:t>Microsserviços</a:t>
            </a: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Cloud </a:t>
            </a:r>
            <a:r>
              <a:rPr lang="pt-BR" sz="2400" dirty="0" err="1">
                <a:solidFill>
                  <a:srgbClr val="494949"/>
                </a:solidFill>
              </a:rPr>
              <a:t>Native</a:t>
            </a:r>
            <a:r>
              <a:rPr lang="pt-BR" sz="2400" dirty="0">
                <a:solidFill>
                  <a:srgbClr val="494949"/>
                </a:solidFill>
              </a:rPr>
              <a:t>, Escalabilidade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Microsoft Azure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94949"/>
                </a:solidFill>
              </a:rPr>
              <a:t>Kubernetes</a:t>
            </a: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Monitoramento e </a:t>
            </a:r>
            <a:r>
              <a:rPr lang="pt-BR" sz="2400" dirty="0" err="1">
                <a:solidFill>
                  <a:srgbClr val="494949"/>
                </a:solidFill>
              </a:rPr>
              <a:t>Observabilidade</a:t>
            </a:r>
            <a:r>
              <a:rPr lang="pt-BR" sz="2400" dirty="0">
                <a:solidFill>
                  <a:srgbClr val="494949"/>
                </a:solidFill>
              </a:rPr>
              <a:t> com </a:t>
            </a:r>
            <a:r>
              <a:rPr lang="pt-BR" sz="2400" dirty="0" err="1">
                <a:solidFill>
                  <a:srgbClr val="494949"/>
                </a:solidFill>
              </a:rPr>
              <a:t>Grafana</a:t>
            </a:r>
            <a:endParaRPr lang="pt-BR" sz="2400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B429B5-2DAC-1D17-3F4D-0B156FDF7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10180637" y="1897062"/>
            <a:ext cx="1551503" cy="145771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8F53AF-136E-6128-4B22-11B936CF3D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203" y="2648655"/>
            <a:ext cx="2635624" cy="20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58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56637-13DD-4212-3307-377967032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076A8-74A3-9AB6-D171-11BADB662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Monolitos em software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82871C-E61F-99A6-4A45-EE2E321E3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9862"/>
            <a:ext cx="6781798" cy="46166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Modelagem de uma aplicação monolítica como uma unidade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Forte ligação entre funcionalidades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Arquitetura multicamadas em projetos Web</a:t>
            </a:r>
          </a:p>
        </p:txBody>
      </p:sp>
      <p:pic>
        <p:nvPicPr>
          <p:cNvPr id="8" name="Imagem 7" descr="Uma imagem contendo natureza, edifício, ao ar livre, céu noturno&#10;&#10;Descrição gerada automaticamente">
            <a:extLst>
              <a:ext uri="{FF2B5EF4-FFF2-40B4-BE49-F238E27FC236}">
                <a16:creationId xmlns:a16="http://schemas.microsoft.com/office/drawing/2014/main" id="{961E18F3-1C23-F886-A874-9684E5C97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0" t="5334" r="10750"/>
          <a:stretch/>
        </p:blipFill>
        <p:spPr>
          <a:xfrm>
            <a:off x="7818437" y="1911466"/>
            <a:ext cx="3887560" cy="34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040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F360-7267-FF14-FAEE-9434D979B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13540-2ABF-87E9-42E7-F6C877B0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chemeClr val="accent3">
                    <a:lumMod val="75000"/>
                  </a:schemeClr>
                </a:solidFill>
              </a:rPr>
              <a:t>Desafios da Arquitetura Monolítica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BDBE87-D6D5-2116-FC73-706C54093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9862"/>
            <a:ext cx="6781798" cy="476438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Alto acoplamento entre componentes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Impacto de um novo release na atualização de todas as partes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Dificuldades de evolução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Problemas relacionados ao acoplamento em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Cross-</a:t>
            </a:r>
            <a:r>
              <a:rPr lang="pt-BR" sz="2400" dirty="0" err="1">
                <a:solidFill>
                  <a:srgbClr val="494949"/>
                </a:solidFill>
              </a:rPr>
              <a:t>cutting</a:t>
            </a:r>
            <a:r>
              <a:rPr lang="pt-BR" sz="2400" dirty="0">
                <a:solidFill>
                  <a:srgbClr val="494949"/>
                </a:solidFill>
              </a:rPr>
              <a:t> </a:t>
            </a:r>
            <a:r>
              <a:rPr lang="pt-BR" sz="2400" dirty="0" err="1">
                <a:solidFill>
                  <a:srgbClr val="494949"/>
                </a:solidFill>
              </a:rPr>
              <a:t>concerns</a:t>
            </a:r>
            <a:r>
              <a:rPr lang="pt-BR" sz="2400" dirty="0">
                <a:solidFill>
                  <a:srgbClr val="494949"/>
                </a:solidFill>
              </a:rPr>
              <a:t> e desafios na evolução do código</a:t>
            </a:r>
          </a:p>
        </p:txBody>
      </p:sp>
      <p:pic>
        <p:nvPicPr>
          <p:cNvPr id="8" name="Imagem 7" descr="Uma imagem contendo natureza, edifício, ao ar livre, céu noturno&#10;&#10;Descrição gerada automaticamente">
            <a:extLst>
              <a:ext uri="{FF2B5EF4-FFF2-40B4-BE49-F238E27FC236}">
                <a16:creationId xmlns:a16="http://schemas.microsoft.com/office/drawing/2014/main" id="{E6F14AAA-DA93-8928-6695-CB7769A612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0" t="5334" r="10750"/>
          <a:stretch/>
        </p:blipFill>
        <p:spPr>
          <a:xfrm>
            <a:off x="7818437" y="1911466"/>
            <a:ext cx="3887560" cy="34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6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Microservices: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motivações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363662"/>
            <a:ext cx="8839199" cy="436427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Adoção de novas tecnologias com maior facilidade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Alta disponibilidade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 horizontal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Facilidades no Deployment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Melhor organização do trabalho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ABAE0C0-D27B-4040-874F-676E27F42B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866" y="2938381"/>
            <a:ext cx="2560530" cy="199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695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Arquitetura de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Microservices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: como implementar?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363662"/>
            <a:ext cx="7696199" cy="419191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Modelagem com base em conceitos do negócio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Adotar uma cultura de automação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Ocultar detalhes internos de implementação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Adoção de soluções oferecidas por cloud </a:t>
            </a:r>
            <a:r>
              <a:rPr lang="pt-BR" sz="2800" dirty="0" err="1">
                <a:solidFill>
                  <a:srgbClr val="494949"/>
                </a:solidFill>
              </a:rPr>
              <a:t>providers</a:t>
            </a:r>
            <a:r>
              <a:rPr lang="pt-BR" sz="2800" dirty="0">
                <a:solidFill>
                  <a:srgbClr val="494949"/>
                </a:solidFill>
              </a:rPr>
              <a:t> (</a:t>
            </a:r>
            <a:r>
              <a:rPr lang="pt-BR" sz="2800" b="1" dirty="0">
                <a:solidFill>
                  <a:srgbClr val="494949"/>
                </a:solidFill>
              </a:rPr>
              <a:t>Azure</a:t>
            </a:r>
            <a:r>
              <a:rPr lang="pt-BR" sz="2800" dirty="0">
                <a:solidFill>
                  <a:srgbClr val="494949"/>
                </a:solidFill>
              </a:rPr>
              <a:t>) e projetos </a:t>
            </a:r>
            <a:r>
              <a:rPr lang="pt-BR" sz="2800" b="1" dirty="0">
                <a:solidFill>
                  <a:srgbClr val="494949"/>
                </a:solidFill>
              </a:rPr>
              <a:t>Cloud </a:t>
            </a:r>
            <a:r>
              <a:rPr lang="pt-BR" sz="2800" b="1" dirty="0" err="1">
                <a:solidFill>
                  <a:srgbClr val="494949"/>
                </a:solidFill>
              </a:rPr>
              <a:t>Native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EC50B7C-49B3-4568-8872-8B37E1018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637" y="1977198"/>
            <a:ext cx="2362200" cy="1328738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2A923EC-EE02-A08A-5E11-106082B47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9037" y="3689291"/>
            <a:ext cx="25050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5330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Implementando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soluções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cloud native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363662"/>
            <a:ext cx="8839199" cy="522604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Modelagem visando escalabilidade e a elasticidade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Resiliência, tolerância a falhas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Observabilidade</a:t>
            </a:r>
            <a:r>
              <a:rPr lang="pt-BR" sz="2800" dirty="0">
                <a:solidFill>
                  <a:srgbClr val="494949"/>
                </a:solidFill>
              </a:rPr>
              <a:t> e 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Containerização</a:t>
            </a:r>
            <a:r>
              <a:rPr lang="pt-BR" sz="2800" dirty="0">
                <a:solidFill>
                  <a:srgbClr val="494949"/>
                </a:solidFill>
              </a:rPr>
              <a:t>, evitar </a:t>
            </a:r>
            <a:r>
              <a:rPr lang="pt-BR" sz="2800" dirty="0" err="1">
                <a:solidFill>
                  <a:srgbClr val="494949"/>
                </a:solidFill>
              </a:rPr>
              <a:t>lock-ins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Ênfase em práticas da cultura </a:t>
            </a:r>
            <a:r>
              <a:rPr lang="pt-BR" sz="2800" dirty="0" err="1">
                <a:solidFill>
                  <a:srgbClr val="494949"/>
                </a:solidFill>
              </a:rPr>
              <a:t>DevOps</a:t>
            </a:r>
            <a:r>
              <a:rPr lang="pt-BR" sz="2800" dirty="0">
                <a:solidFill>
                  <a:srgbClr val="494949"/>
                </a:solidFill>
              </a:rPr>
              <a:t> (CI/CD, </a:t>
            </a:r>
            <a:r>
              <a:rPr lang="pt-BR" sz="2800" dirty="0" err="1">
                <a:solidFill>
                  <a:srgbClr val="494949"/>
                </a:solidFill>
              </a:rPr>
              <a:t>IaC</a:t>
            </a:r>
            <a:r>
              <a:rPr lang="pt-BR" sz="2800" dirty="0">
                <a:solidFill>
                  <a:srgbClr val="494949"/>
                </a:solidFill>
              </a:rPr>
              <a:t>, testes)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47D152A-3772-8AA7-0297-B2D94D1E8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3837" y="3040062"/>
            <a:ext cx="25050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1053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944</TotalTime>
  <Words>2044</Words>
  <Application>Microsoft Office PowerPoint</Application>
  <PresentationFormat>Personalizar</PresentationFormat>
  <Paragraphs>409</Paragraphs>
  <Slides>36</Slides>
  <Notes>36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36</vt:i4>
      </vt:variant>
    </vt:vector>
  </HeadingPairs>
  <TitlesOfParts>
    <vt:vector size="46" baseType="lpstr">
      <vt:lpstr>Arial</vt:lpstr>
      <vt:lpstr>Consolas</vt:lpstr>
      <vt:lpstr>Courier New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Microservices, Escalabilidade e Kubernetes</vt:lpstr>
      <vt:lpstr>Renato Groffe</vt:lpstr>
      <vt:lpstr>Materiais desta apresentação</vt:lpstr>
      <vt:lpstr>Agenda</vt:lpstr>
      <vt:lpstr>Monolitos em software</vt:lpstr>
      <vt:lpstr>Desafios da Arquitetura Monolítica</vt:lpstr>
      <vt:lpstr>Microservices: motivações</vt:lpstr>
      <vt:lpstr>Arquitetura de Microservices: como implementar?</vt:lpstr>
      <vt:lpstr>Implementando soluções cloud native</vt:lpstr>
      <vt:lpstr>Escalabilidade</vt:lpstr>
      <vt:lpstr>Por que utilizar containers?</vt:lpstr>
      <vt:lpstr>Conceitos importantes sobre containers</vt:lpstr>
      <vt:lpstr>Containers + Ferramentas + Serviços</vt:lpstr>
      <vt:lpstr>Containers + DevOps</vt:lpstr>
      <vt:lpstr>Containers e o Microsoft Azure</vt:lpstr>
      <vt:lpstr>Kubernetes: uma visão geral</vt:lpstr>
      <vt:lpstr>Kubernetes: uma visão geral</vt:lpstr>
      <vt:lpstr>Como o Kubernetes pode ser útil?</vt:lpstr>
      <vt:lpstr>Kubernetes: arquitetura</vt:lpstr>
      <vt:lpstr>Kubernetes: arquitetura</vt:lpstr>
      <vt:lpstr>Kubernetes: arquitetura</vt:lpstr>
      <vt:lpstr>Kubernetes: arquitetura</vt:lpstr>
      <vt:lpstr>Kubernetes: arquitetura</vt:lpstr>
      <vt:lpstr>Kubernetes + Linha de comando</vt:lpstr>
      <vt:lpstr>Azure Kubernetes Service (AKS)</vt:lpstr>
      <vt:lpstr>O projeto KEDA: uma visão geral</vt:lpstr>
      <vt:lpstr>O projeto KEDA: uma visão geral</vt:lpstr>
      <vt:lpstr>Kubernetes e complexidade</vt:lpstr>
      <vt:lpstr>Azure Container Apps: uma alternativa...</vt:lpstr>
      <vt:lpstr>Pilares da Observabilidade</vt:lpstr>
      <vt:lpstr>Grafana: uma visão geral</vt:lpstr>
      <vt:lpstr>Grafana: uma visão geral</vt:lpstr>
      <vt:lpstr>Grafana: uma visão geral</vt:lpstr>
      <vt:lpstr>Grafana: uma visão geral</vt:lpstr>
      <vt:lpstr>Materiais desta apresentação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Palestrantre3</cp:lastModifiedBy>
  <cp:revision>467</cp:revision>
  <dcterms:created xsi:type="dcterms:W3CDTF">2016-08-05T22:03:34Z</dcterms:created>
  <dcterms:modified xsi:type="dcterms:W3CDTF">2024-08-31T11:39:35Z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